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2" r:id="rId3"/>
    <p:sldId id="323" r:id="rId4"/>
    <p:sldId id="324" r:id="rId5"/>
    <p:sldId id="326" r:id="rId6"/>
    <p:sldId id="325" r:id="rId7"/>
    <p:sldId id="327" r:id="rId8"/>
    <p:sldId id="328" r:id="rId9"/>
    <p:sldId id="329"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CC9900"/>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291" autoAdjust="0"/>
  </p:normalViewPr>
  <p:slideViewPr>
    <p:cSldViewPr>
      <p:cViewPr>
        <p:scale>
          <a:sx n="75" d="100"/>
          <a:sy n="75" d="100"/>
        </p:scale>
        <p:origin x="1176" y="-3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49F9B3C-CC67-4FB0-B743-3E279AEE8763}" type="datetimeFigureOut">
              <a:rPr lang="en-US" smtClean="0"/>
              <a:pPr/>
              <a:t>7/27/2022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7/27/2022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9F9B3C-CC67-4FB0-B743-3E279AEE8763}" type="datetimeFigureOut">
              <a:rPr lang="en-US" smtClean="0"/>
              <a:pPr/>
              <a:t>7/27/2022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49F9B3C-CC67-4FB0-B743-3E279AEE8763}" type="datetimeFigureOut">
              <a:rPr lang="en-US" smtClean="0"/>
              <a:pPr/>
              <a:t>7/27/2022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49F9B3C-CC67-4FB0-B743-3E279AEE8763}" type="datetimeFigureOut">
              <a:rPr lang="en-US" smtClean="0"/>
              <a:pPr/>
              <a:t>7/27/2022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9F9B3C-CC67-4FB0-B743-3E279AEE8763}" type="datetimeFigureOut">
              <a:rPr lang="en-US" smtClean="0"/>
              <a:pPr/>
              <a:t>7/27/2022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9F9B3C-CC67-4FB0-B743-3E279AEE8763}" type="datetimeFigureOut">
              <a:rPr lang="en-US" smtClean="0"/>
              <a:pPr/>
              <a:t>7/27/2022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9F9B3C-CC67-4FB0-B743-3E279AEE8763}" type="datetimeFigureOut">
              <a:rPr lang="en-US" smtClean="0"/>
              <a:pPr/>
              <a:t>7/27/2022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9F9B3C-CC67-4FB0-B743-3E279AEE8763}" type="datetimeFigureOut">
              <a:rPr lang="en-US" smtClean="0"/>
              <a:pPr/>
              <a:t>7/27/2022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7/27/2022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7/27/2022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3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9F9B3C-CC67-4FB0-B743-3E279AEE8763}" type="datetimeFigureOut">
              <a:rPr lang="en-US" smtClean="0"/>
              <a:pPr/>
              <a:t>7/27/2022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18EC7C-0D21-46D7-810E-B6A6025F196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Career Guidance and placement cell, SGGSJ Govt. College, Paonta Sahib -  Home | Faceboo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6"/>
          <p:cNvPicPr>
            <a:picLocks noChangeAspect="1" noChangeArrowheads="1"/>
          </p:cNvPicPr>
          <p:nvPr/>
        </p:nvPicPr>
        <p:blipFill>
          <a:blip r:embed="rId2"/>
          <a:srcRect/>
          <a:stretch>
            <a:fillRect/>
          </a:stretch>
        </p:blipFill>
        <p:spPr bwMode="auto">
          <a:xfrm>
            <a:off x="228600" y="4572000"/>
            <a:ext cx="8534400" cy="2047875"/>
          </a:xfrm>
          <a:prstGeom prst="rect">
            <a:avLst/>
          </a:prstGeom>
          <a:noFill/>
          <a:ln w="9525">
            <a:noFill/>
            <a:miter lim="800000"/>
            <a:headEnd/>
            <a:tailEnd/>
          </a:ln>
          <a:effectLst/>
        </p:spPr>
      </p:pic>
      <p:sp>
        <p:nvSpPr>
          <p:cNvPr id="7" name="Rectangle 6"/>
          <p:cNvSpPr/>
          <p:nvPr/>
        </p:nvSpPr>
        <p:spPr>
          <a:xfrm>
            <a:off x="534244" y="5132368"/>
            <a:ext cx="7923956" cy="954107"/>
          </a:xfrm>
          <a:prstGeom prst="rect">
            <a:avLst/>
          </a:prstGeom>
        </p:spPr>
        <p:txBody>
          <a:bodyPr wrap="square">
            <a:spAutoFit/>
          </a:bodyPr>
          <a:lstStyle/>
          <a:p>
            <a:pPr algn="ctr"/>
            <a:r>
              <a:rPr lang="en-US" sz="2800" dirty="0">
                <a:solidFill>
                  <a:srgbClr val="002060"/>
                </a:solidFill>
                <a:latin typeface="Berlin Sans FB Demi" pitchFamily="34" charset="0"/>
              </a:rPr>
              <a:t> SHRI GURU GOBIND SINGH JI GOVT. COLLEGE, </a:t>
            </a:r>
          </a:p>
          <a:p>
            <a:pPr algn="ctr"/>
            <a:r>
              <a:rPr lang="en-US" sz="2800" dirty="0">
                <a:solidFill>
                  <a:srgbClr val="002060"/>
                </a:solidFill>
                <a:latin typeface="Berlin Sans FB Demi" pitchFamily="34" charset="0"/>
              </a:rPr>
              <a:t>PAONTA SAHIB, SIRMOUR (H.P) </a:t>
            </a:r>
          </a:p>
        </p:txBody>
      </p:sp>
      <p:pic>
        <p:nvPicPr>
          <p:cNvPr id="8" name="Picture 11"/>
          <p:cNvPicPr>
            <a:picLocks noChangeAspect="1" noChangeArrowheads="1"/>
          </p:cNvPicPr>
          <p:nvPr/>
        </p:nvPicPr>
        <p:blipFill>
          <a:blip r:embed="rId3"/>
          <a:srcRect/>
          <a:stretch>
            <a:fillRect/>
          </a:stretch>
        </p:blipFill>
        <p:spPr bwMode="auto">
          <a:xfrm>
            <a:off x="152400" y="228600"/>
            <a:ext cx="8610600" cy="2590800"/>
          </a:xfrm>
          <a:prstGeom prst="rect">
            <a:avLst/>
          </a:prstGeom>
          <a:noFill/>
          <a:ln w="9525">
            <a:noFill/>
            <a:miter lim="800000"/>
            <a:headEnd/>
            <a:tailEnd/>
          </a:ln>
          <a:effectLst/>
        </p:spPr>
      </p:pic>
      <p:pic>
        <p:nvPicPr>
          <p:cNvPr id="1026" name="Picture 2"/>
          <p:cNvPicPr>
            <a:picLocks noChangeAspect="1" noChangeArrowheads="1"/>
          </p:cNvPicPr>
          <p:nvPr/>
        </p:nvPicPr>
        <p:blipFill>
          <a:blip r:embed="rId4"/>
          <a:srcRect/>
          <a:stretch>
            <a:fillRect/>
          </a:stretch>
        </p:blipFill>
        <p:spPr bwMode="auto">
          <a:xfrm>
            <a:off x="2895600" y="304800"/>
            <a:ext cx="3200400" cy="25146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5" cstate="print"/>
          <a:srcRect/>
          <a:stretch>
            <a:fillRect/>
          </a:stretch>
        </p:blipFill>
        <p:spPr bwMode="auto">
          <a:xfrm>
            <a:off x="2057400" y="2819400"/>
            <a:ext cx="4724400" cy="1755457"/>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0E95BBC-88AB-4916-A4F0-4E668D8005FC}"/>
              </a:ext>
            </a:extLst>
          </p:cNvPr>
          <p:cNvSpPr/>
          <p:nvPr/>
        </p:nvSpPr>
        <p:spPr>
          <a:xfrm>
            <a:off x="4343400" y="196870"/>
            <a:ext cx="4572000" cy="5940088"/>
          </a:xfrm>
          <a:prstGeom prst="rect">
            <a:avLst/>
          </a:prstGeom>
        </p:spPr>
        <p:txBody>
          <a:bodyPr wrap="square">
            <a:spAutoFit/>
          </a:bodyPr>
          <a:lstStyle/>
          <a:p>
            <a:pPr algn="ctr"/>
            <a:r>
              <a:rPr lang="en-US" sz="4800" b="1" dirty="0">
                <a:solidFill>
                  <a:srgbClr val="7030A0"/>
                </a:solidFill>
              </a:rPr>
              <a:t>B.A. 1</a:t>
            </a:r>
            <a:r>
              <a:rPr lang="en-US" sz="4800" b="1" baseline="30000" dirty="0">
                <a:solidFill>
                  <a:srgbClr val="7030A0"/>
                </a:solidFill>
              </a:rPr>
              <a:t>ST</a:t>
            </a:r>
            <a:r>
              <a:rPr lang="en-US" sz="4800" b="1" dirty="0">
                <a:solidFill>
                  <a:srgbClr val="7030A0"/>
                </a:solidFill>
              </a:rPr>
              <a:t> YEAR</a:t>
            </a:r>
            <a:endParaRPr lang="en-US" sz="3600" b="1" dirty="0">
              <a:solidFill>
                <a:srgbClr val="7030A0"/>
              </a:solidFill>
            </a:endParaRPr>
          </a:p>
          <a:p>
            <a:pPr algn="ctr"/>
            <a:endParaRPr lang="en-US" sz="4000" b="1" dirty="0">
              <a:solidFill>
                <a:srgbClr val="FF0000"/>
              </a:solidFill>
            </a:endParaRPr>
          </a:p>
          <a:p>
            <a:pPr algn="ctr"/>
            <a:r>
              <a:rPr lang="en-US" sz="4000" b="1" dirty="0">
                <a:solidFill>
                  <a:srgbClr val="FF0000"/>
                </a:solidFill>
              </a:rPr>
              <a:t>COURSE NAME: INTRODUCTION TO PHYSICAL EDUCATION</a:t>
            </a:r>
          </a:p>
          <a:p>
            <a:pPr algn="ctr"/>
            <a:endParaRPr lang="en-US" sz="3600" b="1" dirty="0">
              <a:solidFill>
                <a:srgbClr val="FF0000"/>
              </a:solidFill>
            </a:endParaRPr>
          </a:p>
          <a:p>
            <a:pPr algn="ctr"/>
            <a:r>
              <a:rPr lang="en-US" sz="4800" b="1" dirty="0">
                <a:solidFill>
                  <a:srgbClr val="002060"/>
                </a:solidFill>
              </a:rPr>
              <a:t>COURSE CODE: PED101TH </a:t>
            </a:r>
          </a:p>
        </p:txBody>
      </p:sp>
      <p:pic>
        <p:nvPicPr>
          <p:cNvPr id="2050" name="Picture 2"/>
          <p:cNvPicPr>
            <a:picLocks noChangeAspect="1" noChangeArrowheads="1"/>
          </p:cNvPicPr>
          <p:nvPr/>
        </p:nvPicPr>
        <p:blipFill>
          <a:blip r:embed="rId2"/>
          <a:srcRect/>
          <a:stretch>
            <a:fillRect/>
          </a:stretch>
        </p:blipFill>
        <p:spPr bwMode="auto">
          <a:xfrm>
            <a:off x="0" y="1"/>
            <a:ext cx="4343400" cy="6858000"/>
          </a:xfrm>
          <a:prstGeom prst="rect">
            <a:avLst/>
          </a:prstGeom>
          <a:noFill/>
          <a:ln w="9525">
            <a:noFill/>
            <a:miter lim="800000"/>
            <a:headEnd/>
            <a:tailEnd/>
          </a:ln>
          <a:effectLst/>
        </p:spPr>
      </p:pic>
    </p:spTree>
    <p:extLst>
      <p:ext uri="{BB962C8B-B14F-4D97-AF65-F5344CB8AC3E}">
        <p14:creationId xmlns:p14="http://schemas.microsoft.com/office/powerpoint/2010/main" val="2476879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lstStyle/>
          <a:p>
            <a:r>
              <a:rPr lang="en-US" b="1" dirty="0"/>
              <a:t>INTRODUCTION	</a:t>
            </a:r>
          </a:p>
        </p:txBody>
      </p:sp>
      <p:sp>
        <p:nvSpPr>
          <p:cNvPr id="3" name="Content Placeholder 2"/>
          <p:cNvSpPr>
            <a:spLocks noGrp="1"/>
          </p:cNvSpPr>
          <p:nvPr>
            <p:ph idx="1"/>
          </p:nvPr>
        </p:nvSpPr>
        <p:spPr/>
        <p:txBody>
          <a:bodyPr>
            <a:normAutofit lnSpcReduction="10000"/>
          </a:bodyPr>
          <a:lstStyle/>
          <a:p>
            <a:r>
              <a:rPr lang="en-US" dirty="0"/>
              <a:t>Physical Education is an integral part of the total education process. Physical Education has various aims and objectives to understand. In ancient Greece, much stress was laid down on Physical Education. Great philosophers like Socrates, Aristotle and Plato were of opinion that physical training is a must for youth. In ancient India, physical activities were the essential part of life. Changing Trends and Career in Physical education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BCE6C-29AB-48A2-AAFB-17BD1CA63D3B}"/>
              </a:ext>
            </a:extLst>
          </p:cNvPr>
          <p:cNvSpPr>
            <a:spLocks noGrp="1"/>
          </p:cNvSpPr>
          <p:nvPr>
            <p:ph type="title"/>
          </p:nvPr>
        </p:nvSpPr>
        <p:spPr>
          <a:xfrm>
            <a:off x="457200" y="274638"/>
            <a:ext cx="8229600" cy="944562"/>
          </a:xfrm>
        </p:spPr>
        <p:style>
          <a:lnRef idx="0">
            <a:schemeClr val="accent1"/>
          </a:lnRef>
          <a:fillRef idx="3">
            <a:schemeClr val="accent1"/>
          </a:fillRef>
          <a:effectRef idx="3">
            <a:schemeClr val="accent1"/>
          </a:effectRef>
          <a:fontRef idx="minor">
            <a:schemeClr val="lt1"/>
          </a:fontRef>
        </p:style>
        <p:txBody>
          <a:bodyPr/>
          <a:lstStyle/>
          <a:p>
            <a:r>
              <a:rPr lang="en-US" b="1" dirty="0"/>
              <a:t>DEFINITION</a:t>
            </a:r>
          </a:p>
        </p:txBody>
      </p:sp>
      <p:sp>
        <p:nvSpPr>
          <p:cNvPr id="3" name="Content Placeholder 2">
            <a:extLst>
              <a:ext uri="{FF2B5EF4-FFF2-40B4-BE49-F238E27FC236}">
                <a16:creationId xmlns:a16="http://schemas.microsoft.com/office/drawing/2014/main" id="{A18F3C99-D535-4083-BD77-16F031FAE497}"/>
              </a:ext>
            </a:extLst>
          </p:cNvPr>
          <p:cNvSpPr>
            <a:spLocks noGrp="1"/>
          </p:cNvSpPr>
          <p:nvPr>
            <p:ph idx="1"/>
          </p:nvPr>
        </p:nvSpPr>
        <p:spPr>
          <a:xfrm>
            <a:off x="457200" y="1219200"/>
            <a:ext cx="8229600" cy="5638800"/>
          </a:xfrm>
        </p:spPr>
        <p:txBody>
          <a:bodyPr>
            <a:normAutofit fontScale="92500" lnSpcReduction="10000"/>
          </a:bodyPr>
          <a:lstStyle/>
          <a:p>
            <a:r>
              <a:rPr lang="en-US" dirty="0"/>
              <a:t>According to Webster’s Dictionary Physical education is a part of education which gives instructions in the development and care of the body rending from simple callisthenic exercises to a course of study providing training in hygiene, gymnastics and the performance and management of athletics games.</a:t>
            </a:r>
          </a:p>
          <a:p>
            <a:r>
              <a:rPr lang="en-US" dirty="0"/>
              <a:t>Jackson R. Sharman points out that physical education is that part of education which takes place through activities, which involves the motor mechanism of human body which results in an individual’s formulating behavior patterns.</a:t>
            </a:r>
          </a:p>
        </p:txBody>
      </p:sp>
    </p:spTree>
    <p:extLst>
      <p:ext uri="{BB962C8B-B14F-4D97-AF65-F5344CB8AC3E}">
        <p14:creationId xmlns:p14="http://schemas.microsoft.com/office/powerpoint/2010/main" val="36067195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2BBB9B-8EDF-4EBD-856E-464F832915E9}"/>
              </a:ext>
            </a:extLst>
          </p:cNvPr>
          <p:cNvSpPr>
            <a:spLocks noGrp="1"/>
          </p:cNvSpPr>
          <p:nvPr>
            <p:ph idx="1"/>
          </p:nvPr>
        </p:nvSpPr>
        <p:spPr>
          <a:xfrm>
            <a:off x="457200" y="457200"/>
            <a:ext cx="8229600" cy="5668963"/>
          </a:xfrm>
        </p:spPr>
        <p:txBody>
          <a:bodyPr>
            <a:normAutofit fontScale="92500" lnSpcReduction="10000"/>
          </a:bodyPr>
          <a:lstStyle/>
          <a:p>
            <a:r>
              <a:rPr lang="en-US" dirty="0"/>
              <a:t>Central Advisory Board of physical Education and Recreation defines Physical education as an education through physical activities for the development of total personality of the child to its fullness and perfection in body, mind and spirit.</a:t>
            </a:r>
          </a:p>
          <a:p>
            <a:r>
              <a:rPr lang="en-US" dirty="0"/>
              <a:t>Charles A. Bucher defines physical education, an integral part of total education process, is a field of endeavor which has as its aim the development of physically, mentally, emotionally and socially fit citizens through the medium of physical activities which have been selected with a view to realizing these outcomes.”</a:t>
            </a:r>
          </a:p>
          <a:p>
            <a:endParaRPr lang="en-US" dirty="0"/>
          </a:p>
        </p:txBody>
      </p:sp>
    </p:spTree>
    <p:extLst>
      <p:ext uri="{BB962C8B-B14F-4D97-AF65-F5344CB8AC3E}">
        <p14:creationId xmlns:p14="http://schemas.microsoft.com/office/powerpoint/2010/main" val="3916616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092C8-485E-474F-B886-1845B96BD02D}"/>
              </a:ext>
            </a:extLst>
          </p:cNvPr>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lstStyle/>
          <a:p>
            <a:r>
              <a:rPr lang="en-US" b="1" dirty="0"/>
              <a:t>AIMS &amp; OBJECTIVES</a:t>
            </a:r>
          </a:p>
        </p:txBody>
      </p:sp>
      <p:sp>
        <p:nvSpPr>
          <p:cNvPr id="3" name="Content Placeholder 2">
            <a:extLst>
              <a:ext uri="{FF2B5EF4-FFF2-40B4-BE49-F238E27FC236}">
                <a16:creationId xmlns:a16="http://schemas.microsoft.com/office/drawing/2014/main" id="{78C4B25E-A91B-4452-AA8F-C5813D7A3D61}"/>
              </a:ext>
            </a:extLst>
          </p:cNvPr>
          <p:cNvSpPr>
            <a:spLocks noGrp="1"/>
          </p:cNvSpPr>
          <p:nvPr>
            <p:ph idx="1"/>
          </p:nvPr>
        </p:nvSpPr>
        <p:spPr>
          <a:xfrm>
            <a:off x="457200" y="1600200"/>
            <a:ext cx="8229600" cy="4876800"/>
          </a:xfrm>
        </p:spPr>
        <p:txBody>
          <a:bodyPr>
            <a:noAutofit/>
          </a:bodyPr>
          <a:lstStyle/>
          <a:p>
            <a:r>
              <a:rPr lang="en-US" sz="2200" dirty="0"/>
              <a:t>The main objective of this education is to make all round development of the students. Its main goal is to develop the mental and intellectual development of the students.</a:t>
            </a:r>
          </a:p>
          <a:p>
            <a:r>
              <a:rPr lang="en-US" sz="2200" dirty="0"/>
              <a:t>It is a means to prepare the students as a supporting element of society by which he can adjust with the society in future.</a:t>
            </a:r>
          </a:p>
          <a:p>
            <a:r>
              <a:rPr lang="en-US" sz="2200" dirty="0"/>
              <a:t>Through this education, the art and quality of being healthy are explained to the students, because a healthy mind is formed in a healthy body.</a:t>
            </a:r>
          </a:p>
          <a:p>
            <a:r>
              <a:rPr lang="en-US" sz="2200" dirty="0"/>
              <a:t>This education develops the emotional development of the students. It serves to bring control in their emotional aspects.</a:t>
            </a:r>
          </a:p>
          <a:p>
            <a:r>
              <a:rPr lang="en-US" sz="2200" dirty="0"/>
              <a:t>This education is provided to develop the muscles of the students. With the help of which he remains active continuously</a:t>
            </a:r>
          </a:p>
        </p:txBody>
      </p:sp>
    </p:spTree>
    <p:extLst>
      <p:ext uri="{BB962C8B-B14F-4D97-AF65-F5344CB8AC3E}">
        <p14:creationId xmlns:p14="http://schemas.microsoft.com/office/powerpoint/2010/main" val="422007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A3159-D1DC-4F6C-8CDE-9579704560D7}"/>
              </a:ext>
            </a:extLst>
          </p:cNvPr>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fontScale="90000"/>
          </a:bodyPr>
          <a:lstStyle/>
          <a:p>
            <a:r>
              <a:rPr lang="en-US" b="1" dirty="0"/>
              <a:t>IMPORTANCE OF PHYSICAL EDUCATION</a:t>
            </a:r>
          </a:p>
        </p:txBody>
      </p:sp>
      <p:sp>
        <p:nvSpPr>
          <p:cNvPr id="3" name="Content Placeholder 2">
            <a:extLst>
              <a:ext uri="{FF2B5EF4-FFF2-40B4-BE49-F238E27FC236}">
                <a16:creationId xmlns:a16="http://schemas.microsoft.com/office/drawing/2014/main" id="{366F67F7-F697-4495-8433-9C11CD53616D}"/>
              </a:ext>
            </a:extLst>
          </p:cNvPr>
          <p:cNvSpPr>
            <a:spLocks noGrp="1"/>
          </p:cNvSpPr>
          <p:nvPr>
            <p:ph idx="1"/>
          </p:nvPr>
        </p:nvSpPr>
        <p:spPr>
          <a:xfrm>
            <a:off x="457200" y="1600200"/>
            <a:ext cx="8229600" cy="5257800"/>
          </a:xfrm>
        </p:spPr>
        <p:txBody>
          <a:bodyPr>
            <a:noAutofit/>
          </a:bodyPr>
          <a:lstStyle/>
          <a:p>
            <a:r>
              <a:rPr lang="en-US" sz="2000" dirty="0"/>
              <a:t>Quality physical education programs are needed to increase the physical competence, health-related fitness, self-responsibility and enjoyment of physical activity for all students so that they can be physically active for a lifetime. Physical education programs can only provide these benefits if they are well-planned and well-implemented. </a:t>
            </a:r>
          </a:p>
          <a:p>
            <a:r>
              <a:rPr lang="en-US" sz="2000" b="1" dirty="0"/>
              <a:t>Improved Physical Fitness:</a:t>
            </a:r>
            <a:r>
              <a:rPr lang="en-US" sz="2000" dirty="0"/>
              <a:t> Improves children's muscular strength, flexibility, muscular endurance, body composition and cardiovascular endurance.  </a:t>
            </a:r>
          </a:p>
          <a:p>
            <a:r>
              <a:rPr lang="en-US" sz="2000" b="1" dirty="0"/>
              <a:t>Skill Development:</a:t>
            </a:r>
            <a:r>
              <a:rPr lang="en-US" sz="2000" dirty="0"/>
              <a:t> Develops motor skills, which allow for safe, successful and satisfying participation in physical activities.  </a:t>
            </a:r>
          </a:p>
          <a:p>
            <a:r>
              <a:rPr lang="en-US" sz="2000" b="1" dirty="0"/>
              <a:t>Regular, Healthful Physical Activity: </a:t>
            </a:r>
            <a:r>
              <a:rPr lang="en-US" sz="2000" dirty="0"/>
              <a:t>Provides a wide-range of developmentally appropriate activities for all children.  </a:t>
            </a:r>
          </a:p>
          <a:p>
            <a:r>
              <a:rPr lang="en-US" sz="2000" b="1" dirty="0"/>
              <a:t>Support of Other Subject Areas:</a:t>
            </a:r>
            <a:r>
              <a:rPr lang="en-US" sz="2000" dirty="0"/>
              <a:t> Reinforces knowledge learned across the curriculum. Serves as a lab for application of content in science, math and social studies.  </a:t>
            </a:r>
          </a:p>
        </p:txBody>
      </p:sp>
    </p:spTree>
    <p:extLst>
      <p:ext uri="{BB962C8B-B14F-4D97-AF65-F5344CB8AC3E}">
        <p14:creationId xmlns:p14="http://schemas.microsoft.com/office/powerpoint/2010/main" val="2883863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5C4722-58E2-4177-8331-B565E069064D}"/>
              </a:ext>
            </a:extLst>
          </p:cNvPr>
          <p:cNvSpPr>
            <a:spLocks noGrp="1"/>
          </p:cNvSpPr>
          <p:nvPr>
            <p:ph idx="1"/>
          </p:nvPr>
        </p:nvSpPr>
        <p:spPr>
          <a:xfrm>
            <a:off x="457200" y="152400"/>
            <a:ext cx="8229600" cy="5973763"/>
          </a:xfrm>
        </p:spPr>
        <p:txBody>
          <a:bodyPr>
            <a:noAutofit/>
          </a:bodyPr>
          <a:lstStyle/>
          <a:p>
            <a:r>
              <a:rPr lang="en-US" sz="2000" b="1" dirty="0"/>
              <a:t>Self Discipline: </a:t>
            </a:r>
            <a:r>
              <a:rPr lang="en-US" sz="2000" dirty="0"/>
              <a:t>Facilitates development of student responsibility for health and fitness.  </a:t>
            </a:r>
          </a:p>
          <a:p>
            <a:r>
              <a:rPr lang="en-US" sz="2000" b="1" dirty="0"/>
              <a:t>Improved Judgment:</a:t>
            </a:r>
            <a:r>
              <a:rPr lang="en-US" sz="2000" dirty="0"/>
              <a:t> Quality physical education can influence moral development. Students have the opportunity to assume leadership, cooperate with others; question actions and regulations and accept responsibility for their own behavior.  </a:t>
            </a:r>
          </a:p>
          <a:p>
            <a:r>
              <a:rPr lang="en-US" sz="2000" b="1" dirty="0"/>
              <a:t>Stress Reduction:</a:t>
            </a:r>
            <a:r>
              <a:rPr lang="en-US" sz="2000" dirty="0"/>
              <a:t> Physical activity becomes an outlet for releasing tension and anxiety, and facilitates emotional stability and resilience.</a:t>
            </a:r>
          </a:p>
          <a:p>
            <a:r>
              <a:rPr lang="en-US" sz="2000" b="1" dirty="0"/>
              <a:t>Strengthened Peer Relationships: </a:t>
            </a:r>
            <a:r>
              <a:rPr lang="en-US" sz="2000" dirty="0"/>
              <a:t>Physical education can be a major force in helping children socialize with others successfully and provides opportunities to learn positive people skills. Especially during late childhood and adolescence, being able to participate in dances, games and sports is an important part of peer culture.</a:t>
            </a:r>
          </a:p>
          <a:p>
            <a:r>
              <a:rPr lang="en-US" sz="2000" b="1" dirty="0"/>
              <a:t>Improved Self-confidence and Self-esteem:</a:t>
            </a:r>
            <a:r>
              <a:rPr lang="en-US" sz="2000" dirty="0"/>
              <a:t> Physical education instills a stronger sense of self-worth in children based on their mastery of skills and concepts in physical activity. They can become more confident, assertive, independent and self-controlled. </a:t>
            </a:r>
          </a:p>
          <a:p>
            <a:r>
              <a:rPr lang="en-US" sz="2000" b="1" dirty="0"/>
              <a:t>Experience Setting Goals: </a:t>
            </a:r>
            <a:r>
              <a:rPr lang="en-US" sz="2000" dirty="0"/>
              <a:t>Physical education provides children the opportunity to set and strive for personal, achievable goals. </a:t>
            </a:r>
          </a:p>
          <a:p>
            <a:endParaRPr lang="en-US" sz="2000" dirty="0"/>
          </a:p>
        </p:txBody>
      </p:sp>
    </p:spTree>
    <p:extLst>
      <p:ext uri="{BB962C8B-B14F-4D97-AF65-F5344CB8AC3E}">
        <p14:creationId xmlns:p14="http://schemas.microsoft.com/office/powerpoint/2010/main" val="2751185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85F405C-4A39-4C87-9E56-4B8665AB4513}"/>
              </a:ext>
            </a:extLst>
          </p:cNvPr>
          <p:cNvPicPr>
            <a:picLocks noChangeAspect="1"/>
          </p:cNvPicPr>
          <p:nvPr/>
        </p:nvPicPr>
        <p:blipFill>
          <a:blip r:embed="rId2"/>
          <a:stretch>
            <a:fillRect/>
          </a:stretch>
        </p:blipFill>
        <p:spPr>
          <a:xfrm>
            <a:off x="1219200" y="990600"/>
            <a:ext cx="6324600" cy="4876800"/>
          </a:xfrm>
          <a:prstGeom prst="rect">
            <a:avLst/>
          </a:prstGeom>
        </p:spPr>
      </p:pic>
    </p:spTree>
    <p:extLst>
      <p:ext uri="{BB962C8B-B14F-4D97-AF65-F5344CB8AC3E}">
        <p14:creationId xmlns:p14="http://schemas.microsoft.com/office/powerpoint/2010/main" val="6093560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569</TotalTime>
  <Words>476</Words>
  <Application>Microsoft Office PowerPoint</Application>
  <PresentationFormat>On-screen Show (4:3)</PresentationFormat>
  <Paragraphs>32</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Berlin Sans FB Demi</vt:lpstr>
      <vt:lpstr>Calibri</vt:lpstr>
      <vt:lpstr>Office Theme</vt:lpstr>
      <vt:lpstr>PowerPoint Presentation</vt:lpstr>
      <vt:lpstr>PowerPoint Presentation</vt:lpstr>
      <vt:lpstr>INTRODUCTION </vt:lpstr>
      <vt:lpstr>DEFINITION</vt:lpstr>
      <vt:lpstr>PowerPoint Presentation</vt:lpstr>
      <vt:lpstr>AIMS &amp; OBJECTIVES</vt:lpstr>
      <vt:lpstr>IMPORTANCE OF PHYSICAL EDUCATION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jj</dc:creator>
  <cp:lastModifiedBy>User</cp:lastModifiedBy>
  <cp:revision>71</cp:revision>
  <dcterms:created xsi:type="dcterms:W3CDTF">2022-07-21T00:29:04Z</dcterms:created>
  <dcterms:modified xsi:type="dcterms:W3CDTF">2022-07-27T13:27:41Z</dcterms:modified>
</cp:coreProperties>
</file>